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  <p:sldMasterId id="2147483686" r:id="rId6"/>
    <p:sldMasterId id="2147483674" r:id="rId7"/>
    <p:sldMasterId id="2147483660" r:id="rId8"/>
  </p:sldMasterIdLst>
  <p:sldIdLst>
    <p:sldId id="256" r:id="rId9"/>
    <p:sldId id="258" r:id="rId10"/>
    <p:sldId id="257" r:id="rId11"/>
    <p:sldId id="259" r:id="rId12"/>
    <p:sldId id="260" r:id="rId13"/>
    <p:sldId id="261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F2893-8EB4-5621-2E77-087FB5F14512}" v="51" dt="2022-06-15T09:40:01.901"/>
    <p1510:client id="{E4F8C59F-602B-B000-FB79-D52C707B18C6}" v="6" dt="2021-05-08T19:08:34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V:\informace\Před.Tým, VP, ŠMP, ICT odd\PT_ICT a elektrotechnika\Ostatní\David Pöllner - práce pro školu\PR\grafický manuál\PT hlavicky\PT ŠPP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500" y="458624"/>
            <a:ext cx="5756910" cy="73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290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60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056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952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30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54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8" y="329307"/>
            <a:ext cx="6323613" cy="13558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V:\informace\Před.Tým, VP, ŠMP, ICT odd\PT_ICT a elektrotechnika\Ostatní\David Pöllner - práce pro školu\PR\grafický manuál\PT hlavicky\PT ŠPP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7" y="433213"/>
            <a:ext cx="5756910" cy="73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618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962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721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56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54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667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252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969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49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67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V:\informace\Před.Tým, VP, ŠMP, ICT odd\PT_ICT a elektrotechnika\Ostatní\David Pöllner - práce pro školu\PR\grafický manuál\PT hlavicky\PT ŠPP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433213"/>
            <a:ext cx="5756910" cy="731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70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916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377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204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35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385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975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423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335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29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78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0185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826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2071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958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971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004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29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2" r:id="rId4"/>
    <p:sldLayoutId id="2147483673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3F0D9-8761-4555-BCA1-68F69A4465CE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42BA-BD4F-4C86-A455-E90DA7BD2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26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0125-9C9F-4060-8E8C-B81807767B2D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DA82-6CB3-408E-A823-F3EA27F5DE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4DD0-6697-4BC7-B864-79E8F9EA7E7A}" type="datetimeFigureOut">
              <a:rPr lang="cs-CZ" smtClean="0"/>
              <a:t>20.06.2022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C8C1-0870-4E76-A861-31D406D1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84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olahostivar.cz/zaci/skolni-poradenske-pracovis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3193" y="1235676"/>
            <a:ext cx="8637073" cy="2116290"/>
          </a:xfrm>
        </p:spPr>
        <p:txBody>
          <a:bodyPr/>
          <a:lstStyle/>
          <a:p>
            <a:r>
              <a:rPr lang="cs-CZ" dirty="0"/>
              <a:t>Školní poradenské pracoviště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93066" y="4000761"/>
            <a:ext cx="8637072" cy="977621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cs-CZ" dirty="0"/>
              <a:t>Školní rok 2022/2023</a:t>
            </a:r>
          </a:p>
        </p:txBody>
      </p:sp>
    </p:spTree>
    <p:extLst>
      <p:ext uri="{BB962C8B-B14F-4D97-AF65-F5344CB8AC3E}">
        <p14:creationId xmlns:p14="http://schemas.microsoft.com/office/powerpoint/2010/main" val="359316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ČLENOVÉ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0303" y="2021305"/>
            <a:ext cx="10074551" cy="3882190"/>
          </a:xfrm>
        </p:spPr>
        <p:txBody>
          <a:bodyPr>
            <a:normAutofit fontScale="32500" lnSpcReduction="20000"/>
          </a:bodyPr>
          <a:lstStyle/>
          <a:p>
            <a:r>
              <a:rPr lang="cs-CZ" sz="9600" b="1" dirty="0">
                <a:latin typeface="Franklin Gothic Book"/>
              </a:rPr>
              <a:t>Mgr. Klára </a:t>
            </a:r>
            <a:r>
              <a:rPr lang="cs-CZ" sz="9600" b="1" dirty="0" err="1">
                <a:latin typeface="Franklin Gothic Book"/>
              </a:rPr>
              <a:t>Limberská</a:t>
            </a:r>
            <a:r>
              <a:rPr lang="cs-CZ" sz="9600" b="1" dirty="0">
                <a:latin typeface="Franklin Gothic Book"/>
              </a:rPr>
              <a:t>: </a:t>
            </a:r>
            <a:r>
              <a:rPr lang="cs-CZ" sz="7400" dirty="0">
                <a:latin typeface="Franklin Gothic Book"/>
              </a:rPr>
              <a:t>vedoucí týmu ŠPP, metodik prevence</a:t>
            </a:r>
          </a:p>
          <a:p>
            <a:r>
              <a:rPr lang="cs-CZ" sz="9600" b="1" dirty="0">
                <a:latin typeface="Franklin Gothic Book"/>
              </a:rPr>
              <a:t>Mgr. Hana Hrádková: </a:t>
            </a:r>
            <a:r>
              <a:rPr lang="cs-CZ" sz="7400" dirty="0" err="1">
                <a:latin typeface="Franklin Gothic Book"/>
              </a:rPr>
              <a:t>vých</a:t>
            </a:r>
            <a:r>
              <a:rPr lang="cs-CZ" sz="7400" dirty="0">
                <a:latin typeface="Franklin Gothic Book"/>
              </a:rPr>
              <a:t>. poradce, koordinátor inkluze</a:t>
            </a:r>
          </a:p>
          <a:p>
            <a:r>
              <a:rPr lang="cs-CZ" sz="9600" b="1" dirty="0">
                <a:latin typeface="Franklin Gothic Book"/>
              </a:rPr>
              <a:t>Mgr. Věra Hampejsová: </a:t>
            </a:r>
            <a:r>
              <a:rPr lang="cs-CZ" sz="7400" dirty="0">
                <a:latin typeface="Franklin Gothic Book"/>
              </a:rPr>
              <a:t>statutární zástupce školy</a:t>
            </a:r>
          </a:p>
          <a:p>
            <a:r>
              <a:rPr lang="cs-CZ" sz="9600" b="1" dirty="0">
                <a:latin typeface="Franklin Gothic Book"/>
              </a:rPr>
              <a:t>Mgr. Milan Vorel: </a:t>
            </a:r>
            <a:r>
              <a:rPr lang="cs-CZ" sz="7400" dirty="0">
                <a:latin typeface="Franklin Gothic Book"/>
              </a:rPr>
              <a:t>ředitel školy</a:t>
            </a:r>
          </a:p>
          <a:p>
            <a:r>
              <a:rPr lang="cs-CZ" sz="5900" dirty="0">
                <a:latin typeface="Franklin Gothic Book"/>
              </a:rPr>
              <a:t>EXTERNÍ ČLENOVÉ:</a:t>
            </a:r>
          </a:p>
          <a:p>
            <a:r>
              <a:rPr lang="cs-CZ" sz="8800" dirty="0">
                <a:latin typeface="Franklin Gothic Book"/>
              </a:rPr>
              <a:t>školní psycholog </a:t>
            </a:r>
            <a:r>
              <a:rPr lang="cs-CZ" sz="9600" dirty="0">
                <a:latin typeface="Franklin Gothic Book"/>
              </a:rPr>
              <a:t>Mgr. Václav Škvařil</a:t>
            </a:r>
            <a:r>
              <a:rPr lang="cs-CZ" sz="8800" dirty="0">
                <a:latin typeface="Franklin Gothic Book"/>
              </a:rPr>
              <a:t> </a:t>
            </a:r>
            <a:r>
              <a:rPr lang="cs-CZ" sz="6200" dirty="0">
                <a:latin typeface="Franklin Gothic Book"/>
              </a:rPr>
              <a:t>(spádově PPP Jabloňová 10)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34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11393" y="1949845"/>
            <a:ext cx="11000301" cy="3541921"/>
          </a:xfrm>
        </p:spPr>
        <p:txBody>
          <a:bodyPr>
            <a:normAutofit/>
          </a:bodyPr>
          <a:lstStyle/>
          <a:p>
            <a:pPr lvl="1"/>
            <a:r>
              <a:rPr lang="cs-CZ" sz="3000" b="1" dirty="0">
                <a:latin typeface="Franklin Gothic Book" panose="020B0503020102020204" pitchFamily="34" charset="0"/>
              </a:rPr>
              <a:t>Webové stránky školy: </a:t>
            </a:r>
          </a:p>
          <a:p>
            <a:pPr marL="0" indent="0">
              <a:buNone/>
            </a:pPr>
            <a:r>
              <a:rPr lang="cs-CZ" sz="3200" dirty="0">
                <a:hlinkClick r:id="rId2"/>
              </a:rPr>
              <a:t>https://www.skolahostivar.cz/zaci/skolni-poradenske-pracoviste/</a:t>
            </a:r>
            <a:endParaRPr lang="cs-CZ" sz="3200" dirty="0"/>
          </a:p>
          <a:p>
            <a:endParaRPr lang="cs-CZ" sz="3200" dirty="0">
              <a:latin typeface="Franklin Gothic Book" panose="020B0503020102020204" pitchFamily="34" charset="0"/>
            </a:endParaRPr>
          </a:p>
          <a:p>
            <a:pPr lvl="1"/>
            <a:r>
              <a:rPr lang="cs-CZ" sz="3000" dirty="0">
                <a:latin typeface="Franklin Gothic Book" panose="020B0503020102020204" pitchFamily="34" charset="0"/>
              </a:rPr>
              <a:t>Primární e-mail: klara.limberska@skolahostivar.cz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63958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87013" y="1860404"/>
            <a:ext cx="10875094" cy="3917578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 dirty="0">
                <a:latin typeface="Franklin Gothic Book" panose="020B0503020102020204" pitchFamily="34" charset="0"/>
              </a:rPr>
              <a:t>Preventivní programy</a:t>
            </a:r>
          </a:p>
          <a:p>
            <a:pPr lvl="1"/>
            <a:r>
              <a:rPr lang="cs-CZ" sz="3800" b="1" dirty="0">
                <a:latin typeface="Franklin Gothic Book"/>
              </a:rPr>
              <a:t>pro celé třídy i jednotlivce</a:t>
            </a:r>
          </a:p>
          <a:p>
            <a:r>
              <a:rPr lang="cs-CZ" sz="5100" b="1" dirty="0">
                <a:latin typeface="Franklin Gothic Book" panose="020B0503020102020204" pitchFamily="34" charset="0"/>
              </a:rPr>
              <a:t>Inkluze</a:t>
            </a:r>
          </a:p>
          <a:p>
            <a:pPr lvl="1"/>
            <a:r>
              <a:rPr lang="cs-CZ" sz="3800" b="1" dirty="0">
                <a:latin typeface="Franklin Gothic Book"/>
              </a:rPr>
              <a:t>posudky z PPP, testování žáků, vytváření Plánů pedagogické podpory</a:t>
            </a:r>
          </a:p>
          <a:p>
            <a:pPr lvl="1"/>
            <a:r>
              <a:rPr lang="cs-CZ" sz="3800" b="1" dirty="0">
                <a:latin typeface="Franklin Gothic Book"/>
              </a:rPr>
              <a:t>práce s nadanými žáky</a:t>
            </a:r>
          </a:p>
          <a:p>
            <a:r>
              <a:rPr lang="cs-CZ" sz="5100" b="1" dirty="0">
                <a:latin typeface="Franklin Gothic Book" panose="020B0503020102020204" pitchFamily="34" charset="0"/>
              </a:rPr>
              <a:t>Výchovná opatření </a:t>
            </a:r>
          </a:p>
          <a:p>
            <a:pPr lvl="1"/>
            <a:r>
              <a:rPr lang="cs-CZ" sz="3600" b="1" dirty="0">
                <a:latin typeface="Franklin Gothic Book"/>
              </a:rPr>
              <a:t>pochvaly a jiná ocenění</a:t>
            </a:r>
          </a:p>
          <a:p>
            <a:pPr marL="0" indent="0">
              <a:buNone/>
            </a:pPr>
            <a:endParaRPr lang="cs-CZ" b="1" dirty="0"/>
          </a:p>
          <a:p>
            <a:pPr lvl="4"/>
            <a:r>
              <a:rPr lang="cs-CZ" b="1" dirty="0"/>
              <a:t>	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91815" cy="78755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co řešíme</a:t>
            </a:r>
          </a:p>
        </p:txBody>
      </p:sp>
    </p:spTree>
    <p:extLst>
      <p:ext uri="{BB962C8B-B14F-4D97-AF65-F5344CB8AC3E}">
        <p14:creationId xmlns:p14="http://schemas.microsoft.com/office/powerpoint/2010/main" val="344535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54487" y="1806738"/>
            <a:ext cx="10928754" cy="3756583"/>
          </a:xfrm>
        </p:spPr>
        <p:txBody>
          <a:bodyPr>
            <a:normAutofit lnSpcReduction="10000"/>
          </a:bodyPr>
          <a:lstStyle/>
          <a:p>
            <a:r>
              <a:rPr lang="cs-CZ" sz="3600" b="1" dirty="0">
                <a:latin typeface="Franklin Gothic Book" panose="020B0503020102020204" pitchFamily="34" charset="0"/>
              </a:rPr>
              <a:t>Kázeňská opatření</a:t>
            </a:r>
          </a:p>
          <a:p>
            <a:pPr lvl="1"/>
            <a:r>
              <a:rPr lang="cs-CZ" sz="3600" b="1" dirty="0">
                <a:latin typeface="Franklin Gothic Book"/>
              </a:rPr>
              <a:t>ve spolupráci s třídním učitelem</a:t>
            </a:r>
          </a:p>
          <a:p>
            <a:pPr lvl="2"/>
            <a:r>
              <a:rPr lang="cs-CZ" sz="2800" b="1" dirty="0">
                <a:latin typeface="Franklin Gothic Book"/>
              </a:rPr>
              <a:t>napomenutí a důtka třídního učitele</a:t>
            </a:r>
          </a:p>
          <a:p>
            <a:pPr lvl="1"/>
            <a:r>
              <a:rPr lang="cs-CZ" sz="3600" b="1" dirty="0">
                <a:latin typeface="Franklin Gothic Book"/>
              </a:rPr>
              <a:t>ve spolupráci s vedením školy</a:t>
            </a:r>
          </a:p>
          <a:p>
            <a:pPr lvl="2"/>
            <a:r>
              <a:rPr lang="cs-CZ" sz="2800" b="1" dirty="0">
                <a:latin typeface="Franklin Gothic Book"/>
              </a:rPr>
              <a:t>důtka ředitele školy </a:t>
            </a:r>
            <a:endParaRPr lang="cs-CZ" sz="2800" b="1" dirty="0">
              <a:latin typeface="Franklin Gothic Book" panose="020B0503020102020204" pitchFamily="34" charset="0"/>
            </a:endParaRPr>
          </a:p>
          <a:p>
            <a:pPr lvl="2"/>
            <a:r>
              <a:rPr lang="cs-CZ" sz="2800" b="1" dirty="0">
                <a:latin typeface="Franklin Gothic Book"/>
              </a:rPr>
              <a:t>podmíněné vyloučení a vyloučení žáka</a:t>
            </a:r>
            <a:endParaRPr lang="cs-CZ" sz="2800" dirty="0">
              <a:latin typeface="Franklin Gothic Book"/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co řešíme</a:t>
            </a:r>
          </a:p>
        </p:txBody>
      </p:sp>
    </p:spTree>
    <p:extLst>
      <p:ext uri="{BB962C8B-B14F-4D97-AF65-F5344CB8AC3E}">
        <p14:creationId xmlns:p14="http://schemas.microsoft.com/office/powerpoint/2010/main" val="99879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94362" y="2015732"/>
            <a:ext cx="9603275" cy="3450613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Franklin Gothic Book"/>
              </a:rPr>
              <a:t>Metodická pomoc žákům i rodičům při studiu</a:t>
            </a:r>
          </a:p>
          <a:p>
            <a:r>
              <a:rPr lang="cs-CZ" sz="3600" b="1" dirty="0">
                <a:latin typeface="Franklin Gothic Book"/>
              </a:rPr>
              <a:t>Pomoc při řešení studijních problémů</a:t>
            </a:r>
          </a:p>
          <a:p>
            <a:r>
              <a:rPr lang="cs-CZ" sz="3600" b="1" dirty="0">
                <a:latin typeface="Franklin Gothic Book"/>
              </a:rPr>
              <a:t>PROBLÉMŮM PŘEDCHÁZÍME!</a:t>
            </a:r>
          </a:p>
          <a:p>
            <a:pPr marL="0" indent="0">
              <a:buNone/>
            </a:pPr>
            <a:endParaRPr lang="cs-CZ" sz="3200" b="1" dirty="0"/>
          </a:p>
          <a:p>
            <a:endParaRPr lang="cs-CZ" b="1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nabízíme</a:t>
            </a:r>
          </a:p>
        </p:txBody>
      </p:sp>
    </p:spTree>
    <p:extLst>
      <p:ext uri="{BB962C8B-B14F-4D97-AF65-F5344CB8AC3E}">
        <p14:creationId xmlns:p14="http://schemas.microsoft.com/office/powerpoint/2010/main" val="212181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413" y="1931958"/>
            <a:ext cx="11411694" cy="361347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3000" b="1" dirty="0">
                <a:latin typeface="Franklin Gothic Book"/>
              </a:rPr>
              <a:t>Seznámení se Školním řádem a jeho dodržování</a:t>
            </a:r>
          </a:p>
          <a:p>
            <a:pPr lvl="1"/>
            <a:r>
              <a:rPr lang="cs-CZ" sz="3000" b="1" dirty="0">
                <a:latin typeface="Franklin Gothic Book"/>
              </a:rPr>
              <a:t>Výňatek</a:t>
            </a:r>
            <a:r>
              <a:rPr lang="cs-CZ" sz="2600" b="1" dirty="0">
                <a:latin typeface="Franklin Gothic Book"/>
              </a:rPr>
              <a:t>: omlouvání absence</a:t>
            </a:r>
          </a:p>
          <a:p>
            <a:pPr lvl="2"/>
            <a:r>
              <a:rPr lang="cs-CZ" sz="2600" b="1" dirty="0">
                <a:latin typeface="Franklin Gothic Book" panose="020B0503020102020204" pitchFamily="34" charset="0"/>
              </a:rPr>
              <a:t>Plánovanou absenci hlásit třídnímu učiteli</a:t>
            </a:r>
          </a:p>
          <a:p>
            <a:pPr lvl="2"/>
            <a:r>
              <a:rPr lang="cs-CZ" sz="2600" b="1" dirty="0">
                <a:latin typeface="Franklin Gothic Book" panose="020B0503020102020204" pitchFamily="34" charset="0"/>
              </a:rPr>
              <a:t>Absenci omluvit do 3 dní po návratu do školy </a:t>
            </a:r>
          </a:p>
          <a:p>
            <a:pPr lvl="1"/>
            <a:r>
              <a:rPr lang="cs-CZ" sz="3000" b="1" dirty="0">
                <a:latin typeface="Franklin Gothic Book"/>
              </a:rPr>
              <a:t>DŮLEŽITÉ JE KOMUNIKOVAT S TŘÍDNÍM UČITELEM</a:t>
            </a:r>
          </a:p>
          <a:p>
            <a:pPr lvl="1"/>
            <a:r>
              <a:rPr lang="cs-CZ" sz="2800" b="1" dirty="0">
                <a:latin typeface="Franklin Gothic Book" panose="020B0503020102020204" pitchFamily="34" charset="0"/>
              </a:rPr>
              <a:t>Kontakty na učitele na stránkách školy, vždy:</a:t>
            </a:r>
          </a:p>
          <a:p>
            <a:pPr marL="457200" lvl="1" indent="0">
              <a:buNone/>
            </a:pPr>
            <a:r>
              <a:rPr lang="cs-CZ" sz="2800" b="1" dirty="0">
                <a:latin typeface="Franklin Gothic Book" panose="020B0503020102020204" pitchFamily="34" charset="0"/>
              </a:rPr>
              <a:t>jmeno.prijmeni@skolahostivar.cz</a:t>
            </a:r>
          </a:p>
          <a:p>
            <a:pPr lvl="1"/>
            <a:endParaRPr lang="cs-CZ" sz="2800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CO NÁS ČEKÁ OD ZÁŘÍ</a:t>
            </a:r>
          </a:p>
        </p:txBody>
      </p:sp>
    </p:spTree>
    <p:extLst>
      <p:ext uri="{BB962C8B-B14F-4D97-AF65-F5344CB8AC3E}">
        <p14:creationId xmlns:p14="http://schemas.microsoft.com/office/powerpoint/2010/main" val="362382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Franklin Gothic Book" panose="020B0503020102020204" pitchFamily="34" charset="0"/>
              </a:rPr>
              <a:t>Těšíme se na nové studenty a rodiče!</a:t>
            </a:r>
          </a:p>
          <a:p>
            <a:pPr marL="0" indent="0">
              <a:buNone/>
            </a:pPr>
            <a:endParaRPr lang="cs-CZ" b="1" dirty="0">
              <a:latin typeface="Franklin Gothic Book" panose="020B0503020102020204" pitchFamily="34" charset="0"/>
            </a:endParaRPr>
          </a:p>
          <a:p>
            <a:endParaRPr lang="cs-CZ" b="1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Franklin Gothic Book" panose="020B0503020102020204" pitchFamily="34" charset="0"/>
              </a:rPr>
              <a:t>					Za tým ŠPP Mgr. Klára Limberská</a:t>
            </a:r>
          </a:p>
          <a:p>
            <a:pPr lvl="1"/>
            <a:endParaRPr lang="cs-CZ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3220629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8DAD254FF02F40B014646C385A832E" ma:contentTypeVersion="18" ma:contentTypeDescription="Vytvoří nový dokument" ma:contentTypeScope="" ma:versionID="494124acb36bf45b0e75bb24500d5f32">
  <xsd:schema xmlns:xsd="http://www.w3.org/2001/XMLSchema" xmlns:xs="http://www.w3.org/2001/XMLSchema" xmlns:p="http://schemas.microsoft.com/office/2006/metadata/properties" xmlns:ns2="9d0ca0cf-2a35-4d1a-8451-71dcfb90f667" xmlns:ns3="a8aa33a2-52a5-45f6-974e-12c2a4519bd9" xmlns:ns4="http://schemas.microsoft.com/sharepoint/v4" targetNamespace="http://schemas.microsoft.com/office/2006/metadata/properties" ma:root="true" ma:fieldsID="0a97b6bde8feb9a2e50083e762ba1892" ns2:_="" ns3:_="" ns4:_="">
    <xsd:import namespace="9d0ca0cf-2a35-4d1a-8451-71dcfb90f667"/>
    <xsd:import namespace="a8aa33a2-52a5-45f6-974e-12c2a4519b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Odkaz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ca0cf-2a35-4d1a-8451-71dcfb90f66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53f18d34-c049-4e81-9056-b476739b241f}" ma:internalName="TaxCatchAll" ma:showField="CatchAllData" ma:web="9d0ca0cf-2a35-4d1a-8451-71dcfb90f6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a33a2-52a5-45f6-974e-12c2a4519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Odkaz" ma:index="23" nillable="true" ma:displayName="Odkaz" ma:format="Hyperlink" ma:internalName="Odkaz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Značky obrázků" ma:readOnly="false" ma:fieldId="{5cf76f15-5ced-4ddc-b409-7134ff3c332f}" ma:taxonomyMulti="true" ma:sspId="e5e8c51b-bc0a-44f5-9d36-e71d60226d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d0ca0cf-2a35-4d1a-8451-71dcfb90f667">QYJ6VK6WDPCP-2026886553-6522</_dlc_DocId>
    <_dlc_DocIdUrl xmlns="9d0ca0cf-2a35-4d1a-8451-71dcfb90f667">
      <Url>https://skolahostivar.sharepoint.com/sites/data/_layouts/15/DocIdRedir.aspx?ID=QYJ6VK6WDPCP-2026886553-6522</Url>
      <Description>QYJ6VK6WDPCP-2026886553-6522</Description>
    </_dlc_DocIdUrl>
    <Odkaz xmlns="a8aa33a2-52a5-45f6-974e-12c2a4519bd9">
      <Url xsi:nil="true"/>
      <Description xsi:nil="true"/>
    </Odkaz>
    <TaxCatchAll xmlns="9d0ca0cf-2a35-4d1a-8451-71dcfb90f667" xsi:nil="true"/>
    <lcf76f155ced4ddcb4097134ff3c332f xmlns="a8aa33a2-52a5-45f6-974e-12c2a4519bd9">
      <Terms xmlns="http://schemas.microsoft.com/office/infopath/2007/PartnerControls"/>
    </lcf76f155ced4ddcb4097134ff3c332f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6C54219-AB9F-46F7-9EC5-7678554BC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ca0cf-2a35-4d1a-8451-71dcfb90f667"/>
    <ds:schemaRef ds:uri="a8aa33a2-52a5-45f6-974e-12c2a4519b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D5F4B6-BA91-471C-A928-132DCC172770}">
  <ds:schemaRefs>
    <ds:schemaRef ds:uri="http://schemas.microsoft.com/office/2006/metadata/properties"/>
    <ds:schemaRef ds:uri="http://schemas.microsoft.com/office/infopath/2007/PartnerControls"/>
    <ds:schemaRef ds:uri="9d0ca0cf-2a35-4d1a-8451-71dcfb90f667"/>
    <ds:schemaRef ds:uri="a8aa33a2-52a5-45f6-974e-12c2a4519bd9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6D86DB5D-F5A0-490D-AE20-5F140E6F672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C4A40D3-7FF0-468D-8509-900874F578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58</TotalTime>
  <Words>263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Gallery</vt:lpstr>
      <vt:lpstr>2_Vlastní návrh</vt:lpstr>
      <vt:lpstr>1_Vlastní návrh</vt:lpstr>
      <vt:lpstr>Vlastní návrh</vt:lpstr>
      <vt:lpstr>Školní poradenské pracoviště</vt:lpstr>
      <vt:lpstr> ČLENOVÉ</vt:lpstr>
      <vt:lpstr> KONTAKT</vt:lpstr>
      <vt:lpstr> co řešíme</vt:lpstr>
      <vt:lpstr> co řešíme</vt:lpstr>
      <vt:lpstr> nabízíme</vt:lpstr>
      <vt:lpstr> CO NÁS ČEKÁ OD ZÁŘÍ</vt:lpstr>
      <vt:lpstr> děkujeme za pozornost</vt:lpstr>
    </vt:vector>
  </TitlesOfParts>
  <Company>SŠAI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poradenské pracoviště</dc:title>
  <dc:creator>Klára Limberská</dc:creator>
  <cp:lastModifiedBy>Klára Limberská</cp:lastModifiedBy>
  <cp:revision>46</cp:revision>
  <dcterms:created xsi:type="dcterms:W3CDTF">2019-06-10T14:54:15Z</dcterms:created>
  <dcterms:modified xsi:type="dcterms:W3CDTF">2022-06-20T11:01:59Z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0x010100F18DAD254FF02F40B014646C385A832E</vt:lpwstr>
  </property>
  <property fmtid="{D5CDD505-2E9C-101B-9397-08002B2CF9AE}" pid="3" name="Order">
    <vt:r8>652200</vt:r8>
  </property>
  <property fmtid="{D5CDD505-2E9C-101B-9397-08002B2CF9AE}" pid="4" name="_dlc_DocIdItemGuid">
    <vt:lpwstr>70629e14-1efd-5da9-b74a-db413e07acd3</vt:lpwstr>
  </property>
  <property fmtid="{D5CDD505-2E9C-101B-9397-08002B2CF9AE}" pid="5" name="MediaServiceImageTags">
    <vt:lpwstr/>
  </property>
</Properties>
</file>